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9" r:id="rId3"/>
  </p:sldIdLst>
  <p:sldSz cx="9601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4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1197187"/>
            <a:ext cx="8161020" cy="254677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3842174"/>
            <a:ext cx="7200900" cy="176614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8D9999-8F25-4EAF-B60F-96EBCCA36700}"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322418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D9999-8F25-4EAF-B60F-96EBCCA36700}"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39577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389467"/>
            <a:ext cx="2070259"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389467"/>
            <a:ext cx="6090761" cy="61992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D9999-8F25-4EAF-B60F-96EBCCA36700}"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173799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D9999-8F25-4EAF-B60F-96EBCCA36700}"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318415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1823722"/>
            <a:ext cx="8281035" cy="304291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655082" y="4895429"/>
            <a:ext cx="8281035" cy="160019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8D9999-8F25-4EAF-B60F-96EBCCA36700}"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372268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1947333"/>
            <a:ext cx="4080510" cy="46414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1947333"/>
            <a:ext cx="4080510" cy="46414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8D9999-8F25-4EAF-B60F-96EBCCA36700}"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378948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389468"/>
            <a:ext cx="8281035"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1793241"/>
            <a:ext cx="4061757" cy="87883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4" name="Content Placeholder 3"/>
          <p:cNvSpPr>
            <a:spLocks noGrp="1"/>
          </p:cNvSpPr>
          <p:nvPr>
            <p:ph sz="half" idx="2"/>
          </p:nvPr>
        </p:nvSpPr>
        <p:spPr>
          <a:xfrm>
            <a:off x="661334" y="2672080"/>
            <a:ext cx="4061757" cy="39302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1793241"/>
            <a:ext cx="4081761" cy="87883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6" name="Content Placeholder 5"/>
          <p:cNvSpPr>
            <a:spLocks noGrp="1"/>
          </p:cNvSpPr>
          <p:nvPr>
            <p:ph sz="quarter" idx="4"/>
          </p:nvPr>
        </p:nvSpPr>
        <p:spPr>
          <a:xfrm>
            <a:off x="4860608" y="2672080"/>
            <a:ext cx="4081761" cy="39302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8D9999-8F25-4EAF-B60F-96EBCCA36700}"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256065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8D9999-8F25-4EAF-B60F-96EBCCA36700}"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144236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D9999-8F25-4EAF-B60F-96EBCCA36700}"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202817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487680"/>
            <a:ext cx="3096637" cy="1706880"/>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4081760" y="1053255"/>
            <a:ext cx="4860608" cy="51985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2194560"/>
            <a:ext cx="3096637" cy="406569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p:cNvSpPr>
            <a:spLocks noGrp="1"/>
          </p:cNvSpPr>
          <p:nvPr>
            <p:ph type="dt" sz="half" idx="10"/>
          </p:nvPr>
        </p:nvSpPr>
        <p:spPr/>
        <p:txBody>
          <a:bodyPr/>
          <a:lstStyle/>
          <a:p>
            <a:fld id="{BB8D9999-8F25-4EAF-B60F-96EBCCA36700}"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409850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487680"/>
            <a:ext cx="3096637" cy="1706880"/>
          </a:xfr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1053255"/>
            <a:ext cx="4860608" cy="51985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661333" y="2194560"/>
            <a:ext cx="3096637" cy="406569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p:cNvSpPr>
            <a:spLocks noGrp="1"/>
          </p:cNvSpPr>
          <p:nvPr>
            <p:ph type="dt" sz="half" idx="10"/>
          </p:nvPr>
        </p:nvSpPr>
        <p:spPr/>
        <p:txBody>
          <a:bodyPr/>
          <a:lstStyle/>
          <a:p>
            <a:fld id="{BB8D9999-8F25-4EAF-B60F-96EBCCA36700}"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9D417-34BC-490D-AA94-B185BD53D830}" type="slidenum">
              <a:rPr lang="en-US" smtClean="0"/>
              <a:t>‹#›</a:t>
            </a:fld>
            <a:endParaRPr lang="en-US"/>
          </a:p>
        </p:txBody>
      </p:sp>
    </p:spTree>
    <p:extLst>
      <p:ext uri="{BB962C8B-B14F-4D97-AF65-F5344CB8AC3E}">
        <p14:creationId xmlns:p14="http://schemas.microsoft.com/office/powerpoint/2010/main" val="108209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389468"/>
            <a:ext cx="8281035"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1947333"/>
            <a:ext cx="8281035" cy="46414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6780108"/>
            <a:ext cx="216027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BB8D9999-8F25-4EAF-B60F-96EBCCA36700}" type="datetimeFigureOut">
              <a:rPr lang="en-US" smtClean="0"/>
              <a:t>5/14/2019</a:t>
            </a:fld>
            <a:endParaRPr lang="en-US"/>
          </a:p>
        </p:txBody>
      </p:sp>
      <p:sp>
        <p:nvSpPr>
          <p:cNvPr id="5" name="Footer Placeholder 4"/>
          <p:cNvSpPr>
            <a:spLocks noGrp="1"/>
          </p:cNvSpPr>
          <p:nvPr>
            <p:ph type="ftr" sz="quarter" idx="3"/>
          </p:nvPr>
        </p:nvSpPr>
        <p:spPr>
          <a:xfrm>
            <a:off x="3180398" y="6780108"/>
            <a:ext cx="3240405"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0848" y="6780108"/>
            <a:ext cx="216027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25E9D417-34BC-490D-AA94-B185BD53D830}" type="slidenum">
              <a:rPr lang="en-US" smtClean="0"/>
              <a:t>‹#›</a:t>
            </a:fld>
            <a:endParaRPr lang="en-US"/>
          </a:p>
        </p:txBody>
      </p:sp>
    </p:spTree>
    <p:extLst>
      <p:ext uri="{BB962C8B-B14F-4D97-AF65-F5344CB8AC3E}">
        <p14:creationId xmlns:p14="http://schemas.microsoft.com/office/powerpoint/2010/main" val="2329143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20155AD-C045-4336-8462-34E3AAE964F0}"/>
              </a:ext>
            </a:extLst>
          </p:cNvPr>
          <p:cNvGrpSpPr/>
          <p:nvPr/>
        </p:nvGrpSpPr>
        <p:grpSpPr>
          <a:xfrm>
            <a:off x="73686" y="72627"/>
            <a:ext cx="9433508" cy="848302"/>
            <a:chOff x="73686" y="72627"/>
            <a:chExt cx="9433508" cy="848302"/>
          </a:xfrm>
        </p:grpSpPr>
        <p:pic>
          <p:nvPicPr>
            <p:cNvPr id="2" name="Picture 1">
              <a:extLst>
                <a:ext uri="{FF2B5EF4-FFF2-40B4-BE49-F238E27FC236}">
                  <a16:creationId xmlns:a16="http://schemas.microsoft.com/office/drawing/2014/main" id="{F133F78C-FA35-4E11-9ACA-FFD389061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6" y="72627"/>
              <a:ext cx="4528794" cy="848302"/>
            </a:xfrm>
            <a:prstGeom prst="rect">
              <a:avLst/>
            </a:prstGeom>
          </p:spPr>
        </p:pic>
        <p:sp>
          <p:nvSpPr>
            <p:cNvPr id="4" name="TextBox 3">
              <a:extLst>
                <a:ext uri="{FF2B5EF4-FFF2-40B4-BE49-F238E27FC236}">
                  <a16:creationId xmlns:a16="http://schemas.microsoft.com/office/drawing/2014/main" id="{9CB9CA4A-D1D1-4BA6-965A-3565E714DB41}"/>
                </a:ext>
              </a:extLst>
            </p:cNvPr>
            <p:cNvSpPr txBox="1"/>
            <p:nvPr/>
          </p:nvSpPr>
          <p:spPr>
            <a:xfrm>
              <a:off x="4622800" y="233679"/>
              <a:ext cx="4884394" cy="553998"/>
            </a:xfrm>
            <a:prstGeom prst="rect">
              <a:avLst/>
            </a:prstGeom>
            <a:noFill/>
          </p:spPr>
          <p:txBody>
            <a:bodyPr wrap="square" rtlCol="0">
              <a:spAutoFit/>
            </a:bodyPr>
            <a:lstStyle/>
            <a:p>
              <a:r>
                <a:rPr lang="en-US" sz="3000" dirty="0"/>
                <a:t>LOCATOR QUICK START GUIDE</a:t>
              </a:r>
            </a:p>
          </p:txBody>
        </p:sp>
        <p:cxnSp>
          <p:nvCxnSpPr>
            <p:cNvPr id="6" name="Straight Connector 5">
              <a:extLst>
                <a:ext uri="{FF2B5EF4-FFF2-40B4-BE49-F238E27FC236}">
                  <a16:creationId xmlns:a16="http://schemas.microsoft.com/office/drawing/2014/main" id="{3733EBFD-D7FC-4BBB-9F3A-A969B2177689}"/>
                </a:ext>
              </a:extLst>
            </p:cNvPr>
            <p:cNvCxnSpPr>
              <a:cxnSpLocks/>
            </p:cNvCxnSpPr>
            <p:nvPr/>
          </p:nvCxnSpPr>
          <p:spPr>
            <a:xfrm>
              <a:off x="4572000" y="900609"/>
              <a:ext cx="48843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3A1499-04CB-48A5-8B22-F28E5BFC43FE}"/>
                </a:ext>
              </a:extLst>
            </p:cNvPr>
            <p:cNvCxnSpPr>
              <a:cxnSpLocks/>
            </p:cNvCxnSpPr>
            <p:nvPr/>
          </p:nvCxnSpPr>
          <p:spPr>
            <a:xfrm>
              <a:off x="4541520" y="87809"/>
              <a:ext cx="48843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Content Placeholder 12">
            <a:extLst>
              <a:ext uri="{FF2B5EF4-FFF2-40B4-BE49-F238E27FC236}">
                <a16:creationId xmlns:a16="http://schemas.microsoft.com/office/drawing/2014/main" id="{058F113B-5E1D-4831-89B4-28DDDDAC05BF}"/>
              </a:ext>
            </a:extLst>
          </p:cNvPr>
          <p:cNvSpPr>
            <a:spLocks noGrp="1"/>
          </p:cNvSpPr>
          <p:nvPr>
            <p:ph idx="1"/>
          </p:nvPr>
        </p:nvSpPr>
        <p:spPr>
          <a:xfrm>
            <a:off x="228283" y="1073327"/>
            <a:ext cx="4384357" cy="5886273"/>
          </a:xfrm>
        </p:spPr>
        <p:txBody>
          <a:bodyPr>
            <a:noAutofit/>
          </a:bodyPr>
          <a:lstStyle/>
          <a:p>
            <a:pPr marL="0" indent="0">
              <a:buNone/>
            </a:pPr>
            <a:r>
              <a:rPr lang="en-US" sz="1400" b="1" dirty="0"/>
              <a:t>Operation</a:t>
            </a:r>
          </a:p>
          <a:p>
            <a:pPr marL="0" indent="0">
              <a:spcBef>
                <a:spcPts val="0"/>
              </a:spcBef>
              <a:buNone/>
            </a:pPr>
            <a:r>
              <a:rPr lang="en-US" sz="1200" b="1" dirty="0"/>
              <a:t>Turn On -</a:t>
            </a:r>
            <a:r>
              <a:rPr lang="en-US" sz="1200" dirty="0"/>
              <a:t> 1 second push of button turns on Locator. </a:t>
            </a:r>
          </a:p>
          <a:p>
            <a:pPr lvl="0">
              <a:spcBef>
                <a:spcPts val="0"/>
              </a:spcBef>
            </a:pPr>
            <a:r>
              <a:rPr lang="en-US" sz="1200" dirty="0"/>
              <a:t>GPS light will flash green while obtaining satellite lock.</a:t>
            </a:r>
          </a:p>
          <a:p>
            <a:pPr lvl="0">
              <a:spcBef>
                <a:spcPts val="0"/>
              </a:spcBef>
            </a:pPr>
            <a:r>
              <a:rPr lang="en-US" sz="1200" dirty="0"/>
              <a:t>LTE light will flash red while obtaining cellular connection.</a:t>
            </a:r>
          </a:p>
          <a:p>
            <a:pPr marL="0" indent="0">
              <a:spcBef>
                <a:spcPts val="0"/>
              </a:spcBef>
              <a:buNone/>
            </a:pPr>
            <a:r>
              <a:rPr lang="en-US" sz="1200" b="1" dirty="0"/>
              <a:t>Turn Off -</a:t>
            </a:r>
            <a:r>
              <a:rPr lang="en-US" sz="1200" dirty="0"/>
              <a:t> 3 second push of button turns off Locator.</a:t>
            </a:r>
          </a:p>
          <a:p>
            <a:pPr lvl="0">
              <a:spcBef>
                <a:spcPts val="0"/>
              </a:spcBef>
            </a:pPr>
            <a:r>
              <a:rPr lang="en-US" sz="1200" dirty="0"/>
              <a:t>Locator put in a sleep mode which will 'check-in' periodically with COBRA</a:t>
            </a:r>
          </a:p>
          <a:p>
            <a:pPr marL="0" indent="0">
              <a:spcBef>
                <a:spcPts val="0"/>
              </a:spcBef>
              <a:buNone/>
            </a:pPr>
            <a:r>
              <a:rPr lang="en-US" sz="1200" b="1" dirty="0"/>
              <a:t>Send Current Location -</a:t>
            </a:r>
            <a:r>
              <a:rPr lang="en-US" sz="1200" dirty="0"/>
              <a:t> Single press of button while on</a:t>
            </a:r>
          </a:p>
          <a:p>
            <a:pPr lvl="0">
              <a:spcBef>
                <a:spcPts val="0"/>
              </a:spcBef>
            </a:pPr>
            <a:r>
              <a:rPr lang="en-US" sz="1200" dirty="0"/>
              <a:t>Immediately sends current location.</a:t>
            </a:r>
          </a:p>
          <a:p>
            <a:pPr lvl="0">
              <a:spcBef>
                <a:spcPts val="0"/>
              </a:spcBef>
            </a:pPr>
            <a:r>
              <a:rPr lang="en-US" sz="1200" dirty="0"/>
              <a:t>All LTE lights green will flash signaling successful transmission</a:t>
            </a:r>
          </a:p>
          <a:p>
            <a:pPr marL="0" indent="0">
              <a:spcBef>
                <a:spcPts val="0"/>
              </a:spcBef>
              <a:buNone/>
            </a:pPr>
            <a:r>
              <a:rPr lang="en-US" sz="1200" b="1" dirty="0"/>
              <a:t>Airplane Mode</a:t>
            </a:r>
            <a:r>
              <a:rPr lang="en-US" sz="1200" dirty="0"/>
              <a:t> -3 quick button presses followed by a long press puts the locator in airplane mode. Locations are tracked, but all cellular communications are severed.</a:t>
            </a:r>
          </a:p>
          <a:p>
            <a:pPr lvl="0">
              <a:spcBef>
                <a:spcPts val="0"/>
              </a:spcBef>
            </a:pPr>
            <a:r>
              <a:rPr lang="en-US" sz="1200" dirty="0"/>
              <a:t>All lights will go dark except for 1 white led flash.</a:t>
            </a:r>
          </a:p>
          <a:p>
            <a:pPr lvl="0">
              <a:spcBef>
                <a:spcPts val="0"/>
              </a:spcBef>
            </a:pPr>
            <a:r>
              <a:rPr lang="en-US" sz="1200" dirty="0"/>
              <a:t>Single press returns locator to normal operations.</a:t>
            </a:r>
          </a:p>
          <a:p>
            <a:pPr marL="0" indent="0">
              <a:spcBef>
                <a:spcPts val="0"/>
              </a:spcBef>
              <a:buNone/>
            </a:pPr>
            <a:r>
              <a:rPr lang="en-US" sz="1200" b="1" dirty="0"/>
              <a:t>Shipping Mode -</a:t>
            </a:r>
            <a:r>
              <a:rPr lang="en-US" sz="1200" dirty="0"/>
              <a:t> 5 quick button presses followed by a long press puts the locator in shipping mode.</a:t>
            </a:r>
          </a:p>
          <a:p>
            <a:pPr lvl="0">
              <a:spcBef>
                <a:spcPts val="0"/>
              </a:spcBef>
            </a:pPr>
            <a:r>
              <a:rPr lang="en-US" sz="1200" dirty="0"/>
              <a:t>LED will illuminate in sequence.</a:t>
            </a:r>
          </a:p>
          <a:p>
            <a:pPr lvl="0">
              <a:spcBef>
                <a:spcPts val="0"/>
              </a:spcBef>
            </a:pPr>
            <a:r>
              <a:rPr lang="en-US" sz="1200" dirty="0"/>
              <a:t>Clears internal locations memory.</a:t>
            </a:r>
          </a:p>
          <a:p>
            <a:pPr lvl="0">
              <a:spcBef>
                <a:spcPts val="0"/>
              </a:spcBef>
            </a:pPr>
            <a:r>
              <a:rPr lang="en-US" sz="1200" dirty="0"/>
              <a:t>Can only be turned on by connecting to USB power.</a:t>
            </a:r>
          </a:p>
          <a:p>
            <a:pPr lvl="0">
              <a:spcBef>
                <a:spcPts val="0"/>
              </a:spcBef>
            </a:pPr>
            <a:r>
              <a:rPr lang="en-US" sz="1200" dirty="0"/>
              <a:t>No periodic check-ins will occur.</a:t>
            </a:r>
          </a:p>
          <a:p>
            <a:pPr marL="0" indent="0">
              <a:spcBef>
                <a:spcPts val="0"/>
              </a:spcBef>
              <a:buNone/>
            </a:pPr>
            <a:r>
              <a:rPr lang="en-US" sz="1400" b="1" dirty="0"/>
              <a:t>COBRA Locator Indicator Lights</a:t>
            </a:r>
            <a:endParaRPr lang="en-US" sz="1400" dirty="0"/>
          </a:p>
          <a:p>
            <a:pPr marL="0" indent="0">
              <a:spcBef>
                <a:spcPts val="0"/>
              </a:spcBef>
              <a:buNone/>
            </a:pPr>
            <a:r>
              <a:rPr lang="en-US" sz="1200" b="1" dirty="0"/>
              <a:t>Green GPS Light</a:t>
            </a:r>
            <a:endParaRPr lang="en-US" sz="1200" dirty="0"/>
          </a:p>
          <a:p>
            <a:pPr>
              <a:spcBef>
                <a:spcPts val="0"/>
              </a:spcBef>
            </a:pPr>
            <a:r>
              <a:rPr lang="en-US" sz="1200" dirty="0"/>
              <a:t>Flashes while acquiring a GPS Satellite Lock. Solid green when lock is achieved.</a:t>
            </a:r>
          </a:p>
          <a:p>
            <a:pPr marL="0" indent="0">
              <a:spcBef>
                <a:spcPts val="0"/>
              </a:spcBef>
              <a:buNone/>
            </a:pPr>
            <a:r>
              <a:rPr lang="en-US" sz="1200" b="1" dirty="0"/>
              <a:t>LTE Lights</a:t>
            </a:r>
            <a:endParaRPr lang="en-US" sz="1200" dirty="0"/>
          </a:p>
          <a:p>
            <a:pPr>
              <a:spcBef>
                <a:spcPts val="0"/>
              </a:spcBef>
            </a:pPr>
            <a:r>
              <a:rPr lang="en-US" sz="1200" dirty="0"/>
              <a:t>Denote cellular signal strength. The left-most light will flash red while there is no cellular connection or there is difficulty communicating with the internet. If no lights are illuminated, then there is a very weak cellular signal. When a Locator message is successfully sent, the red LTE light will briefly flash and then return to displaying normal LTE connection status.</a:t>
            </a:r>
          </a:p>
          <a:p>
            <a:pPr marL="0" indent="0">
              <a:spcBef>
                <a:spcPts val="0"/>
              </a:spcBef>
              <a:buNone/>
            </a:pPr>
            <a:r>
              <a:rPr lang="en-US" sz="1200" b="1" dirty="0"/>
              <a:t>Red Power Button</a:t>
            </a:r>
            <a:endParaRPr lang="en-US" sz="1200" dirty="0"/>
          </a:p>
          <a:p>
            <a:pPr>
              <a:spcBef>
                <a:spcPts val="0"/>
              </a:spcBef>
            </a:pPr>
            <a:r>
              <a:rPr lang="en-US" sz="1200" dirty="0"/>
              <a:t>Flashes while plugged in and charging.</a:t>
            </a:r>
            <a:br>
              <a:rPr lang="en-US" sz="1200" dirty="0"/>
            </a:br>
            <a:r>
              <a:rPr lang="en-US" sz="1200" dirty="0"/>
              <a:t>Solid red when Locator is fully charged.</a:t>
            </a:r>
          </a:p>
          <a:p>
            <a:endParaRPr lang="en-US" sz="1200" dirty="0"/>
          </a:p>
        </p:txBody>
      </p:sp>
      <p:sp>
        <p:nvSpPr>
          <p:cNvPr id="14" name="TextBox 13">
            <a:extLst>
              <a:ext uri="{FF2B5EF4-FFF2-40B4-BE49-F238E27FC236}">
                <a16:creationId xmlns:a16="http://schemas.microsoft.com/office/drawing/2014/main" id="{60B6CF9D-36FC-4311-8A1D-18CB29AEE502}"/>
              </a:ext>
            </a:extLst>
          </p:cNvPr>
          <p:cNvSpPr txBox="1"/>
          <p:nvPr/>
        </p:nvSpPr>
        <p:spPr>
          <a:xfrm>
            <a:off x="4655820" y="1073327"/>
            <a:ext cx="4655794" cy="2523768"/>
          </a:xfrm>
          <a:prstGeom prst="rect">
            <a:avLst/>
          </a:prstGeom>
          <a:noFill/>
        </p:spPr>
        <p:txBody>
          <a:bodyPr wrap="square" rtlCol="0">
            <a:spAutoFit/>
          </a:bodyPr>
          <a:lstStyle/>
          <a:p>
            <a:r>
              <a:rPr lang="en-US" sz="1400" b="1" dirty="0"/>
              <a:t>COBRA Locator Administration</a:t>
            </a:r>
            <a:r>
              <a:rPr lang="en-US" sz="1200" dirty="0"/>
              <a:t>.  </a:t>
            </a:r>
          </a:p>
          <a:p>
            <a:pPr marL="171450" indent="-171450">
              <a:buFont typeface="Arial" panose="020B0604020202020204" pitchFamily="34" charset="0"/>
              <a:buChar char="•"/>
            </a:pPr>
            <a:r>
              <a:rPr lang="en-US" sz="1200" dirty="0"/>
              <a:t>Active Locators can be managed from COBRA Administration Page, click on Locator Registration                               </a:t>
            </a:r>
          </a:p>
          <a:p>
            <a:pPr marL="171450" indent="-171450">
              <a:buFont typeface="Arial" panose="020B0604020202020204" pitchFamily="34" charset="0"/>
              <a:buChar char="•"/>
            </a:pPr>
            <a:r>
              <a:rPr lang="en-US" sz="1200" b="1" dirty="0"/>
              <a:t>NOTE: </a:t>
            </a:r>
            <a:r>
              <a:rPr lang="en-US" sz="1200" dirty="0"/>
              <a:t>Changes to Locator types, names and icons must be made on Administration page before activating Locators in incident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p:txBody>
      </p:sp>
      <p:pic>
        <p:nvPicPr>
          <p:cNvPr id="16" name="Picture 15">
            <a:extLst>
              <a:ext uri="{FF2B5EF4-FFF2-40B4-BE49-F238E27FC236}">
                <a16:creationId xmlns:a16="http://schemas.microsoft.com/office/drawing/2014/main" id="{2A554AB7-8422-4EFA-B0E3-6C77028D8ACE}"/>
              </a:ext>
            </a:extLst>
          </p:cNvPr>
          <p:cNvPicPr>
            <a:picLocks noChangeAspect="1"/>
          </p:cNvPicPr>
          <p:nvPr/>
        </p:nvPicPr>
        <p:blipFill rotWithShape="1">
          <a:blip r:embed="rId3"/>
          <a:srcRect l="15596" t="26545" r="16553" b="29055"/>
          <a:stretch/>
        </p:blipFill>
        <p:spPr>
          <a:xfrm>
            <a:off x="6731834" y="1557357"/>
            <a:ext cx="924179" cy="156475"/>
          </a:xfrm>
          <a:prstGeom prst="rect">
            <a:avLst/>
          </a:prstGeom>
        </p:spPr>
      </p:pic>
      <p:pic>
        <p:nvPicPr>
          <p:cNvPr id="17" name="Picture 16">
            <a:extLst>
              <a:ext uri="{FF2B5EF4-FFF2-40B4-BE49-F238E27FC236}">
                <a16:creationId xmlns:a16="http://schemas.microsoft.com/office/drawing/2014/main" id="{F99D218D-F0A7-4220-87E1-91C7C48A9513}"/>
              </a:ext>
            </a:extLst>
          </p:cNvPr>
          <p:cNvPicPr>
            <a:picLocks noChangeAspect="1"/>
          </p:cNvPicPr>
          <p:nvPr/>
        </p:nvPicPr>
        <p:blipFill>
          <a:blip r:embed="rId4"/>
          <a:stretch>
            <a:fillRect/>
          </a:stretch>
        </p:blipFill>
        <p:spPr>
          <a:xfrm>
            <a:off x="4829936" y="2293274"/>
            <a:ext cx="2429541" cy="1102934"/>
          </a:xfrm>
          <a:prstGeom prst="rect">
            <a:avLst/>
          </a:prstGeom>
        </p:spPr>
      </p:pic>
      <p:pic>
        <p:nvPicPr>
          <p:cNvPr id="18" name="Picture 17">
            <a:extLst>
              <a:ext uri="{FF2B5EF4-FFF2-40B4-BE49-F238E27FC236}">
                <a16:creationId xmlns:a16="http://schemas.microsoft.com/office/drawing/2014/main" id="{5F3BB292-D1C3-4DC5-B983-DA67D1C769D2}"/>
              </a:ext>
            </a:extLst>
          </p:cNvPr>
          <p:cNvPicPr>
            <a:picLocks noChangeAspect="1"/>
          </p:cNvPicPr>
          <p:nvPr/>
        </p:nvPicPr>
        <p:blipFill rotWithShape="1">
          <a:blip r:embed="rId5"/>
          <a:srcRect l="15455" t="17686" r="5151"/>
          <a:stretch/>
        </p:blipFill>
        <p:spPr>
          <a:xfrm>
            <a:off x="7630488" y="3281634"/>
            <a:ext cx="255920" cy="229147"/>
          </a:xfrm>
          <a:prstGeom prst="rect">
            <a:avLst/>
          </a:prstGeom>
        </p:spPr>
      </p:pic>
      <p:sp>
        <p:nvSpPr>
          <p:cNvPr id="19" name="TextBox 18">
            <a:extLst>
              <a:ext uri="{FF2B5EF4-FFF2-40B4-BE49-F238E27FC236}">
                <a16:creationId xmlns:a16="http://schemas.microsoft.com/office/drawing/2014/main" id="{3DC81BA5-3C7E-4E8F-9728-C2BAF53840EB}"/>
              </a:ext>
            </a:extLst>
          </p:cNvPr>
          <p:cNvSpPr txBox="1"/>
          <p:nvPr/>
        </p:nvSpPr>
        <p:spPr>
          <a:xfrm>
            <a:off x="7382773" y="2282948"/>
            <a:ext cx="2085157" cy="1846659"/>
          </a:xfrm>
          <a:prstGeom prst="rect">
            <a:avLst/>
          </a:prstGeom>
          <a:noFill/>
        </p:spPr>
        <p:txBody>
          <a:bodyPr wrap="square" rtlCol="0">
            <a:spAutoFit/>
          </a:bodyPr>
          <a:lstStyle/>
          <a:p>
            <a:pPr marL="171450" indent="-171450">
              <a:buFont typeface="Arial" panose="020B0604020202020204" pitchFamily="34" charset="0"/>
              <a:buChar char="•"/>
            </a:pPr>
            <a:r>
              <a:rPr lang="en-US" sz="1200" dirty="0"/>
              <a:t>Registered Locator Information is provided</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View, Edit, rename type, change Icon by selecting </a:t>
            </a:r>
          </a:p>
          <a:p>
            <a:r>
              <a:rPr lang="en-US" sz="1200" dirty="0"/>
              <a:t>		</a:t>
            </a:r>
          </a:p>
          <a:p>
            <a:endParaRPr lang="en-US" sz="1200" dirty="0"/>
          </a:p>
          <a:p>
            <a:r>
              <a:rPr lang="en-US" sz="1200" dirty="0"/>
              <a:t>		</a:t>
            </a:r>
          </a:p>
          <a:p>
            <a:endParaRPr lang="en-US" dirty="0"/>
          </a:p>
        </p:txBody>
      </p:sp>
      <p:pic>
        <p:nvPicPr>
          <p:cNvPr id="20" name="Picture 19">
            <a:extLst>
              <a:ext uri="{FF2B5EF4-FFF2-40B4-BE49-F238E27FC236}">
                <a16:creationId xmlns:a16="http://schemas.microsoft.com/office/drawing/2014/main" id="{DCB84DCB-99BA-44FC-9281-DF0042A7F73E}"/>
              </a:ext>
            </a:extLst>
          </p:cNvPr>
          <p:cNvPicPr>
            <a:picLocks noChangeAspect="1"/>
          </p:cNvPicPr>
          <p:nvPr/>
        </p:nvPicPr>
        <p:blipFill rotWithShape="1">
          <a:blip r:embed="rId6"/>
          <a:srcRect l="15099" t="42062" b="28170"/>
          <a:stretch/>
        </p:blipFill>
        <p:spPr>
          <a:xfrm>
            <a:off x="5463451" y="3705281"/>
            <a:ext cx="680484" cy="130614"/>
          </a:xfrm>
          <a:prstGeom prst="rect">
            <a:avLst/>
          </a:prstGeom>
        </p:spPr>
      </p:pic>
      <p:pic>
        <p:nvPicPr>
          <p:cNvPr id="21" name="Picture 20">
            <a:extLst>
              <a:ext uri="{FF2B5EF4-FFF2-40B4-BE49-F238E27FC236}">
                <a16:creationId xmlns:a16="http://schemas.microsoft.com/office/drawing/2014/main" id="{CCAE0C71-9853-45E8-A2C2-37739F447CA8}"/>
              </a:ext>
            </a:extLst>
          </p:cNvPr>
          <p:cNvPicPr>
            <a:picLocks noChangeAspect="1"/>
          </p:cNvPicPr>
          <p:nvPr/>
        </p:nvPicPr>
        <p:blipFill>
          <a:blip r:embed="rId7"/>
          <a:stretch>
            <a:fillRect/>
          </a:stretch>
        </p:blipFill>
        <p:spPr>
          <a:xfrm>
            <a:off x="7083833" y="3818985"/>
            <a:ext cx="2429542" cy="1061002"/>
          </a:xfrm>
          <a:prstGeom prst="rect">
            <a:avLst/>
          </a:prstGeom>
        </p:spPr>
      </p:pic>
      <p:sp>
        <p:nvSpPr>
          <p:cNvPr id="22" name="Rectangle 21">
            <a:extLst>
              <a:ext uri="{FF2B5EF4-FFF2-40B4-BE49-F238E27FC236}">
                <a16:creationId xmlns:a16="http://schemas.microsoft.com/office/drawing/2014/main" id="{888039EA-1894-42ED-B247-3D0DF3465747}"/>
              </a:ext>
            </a:extLst>
          </p:cNvPr>
          <p:cNvSpPr/>
          <p:nvPr/>
        </p:nvSpPr>
        <p:spPr>
          <a:xfrm>
            <a:off x="4654656" y="4848159"/>
            <a:ext cx="2462027" cy="3046988"/>
          </a:xfrm>
          <a:prstGeom prst="rect">
            <a:avLst/>
          </a:prstGeom>
        </p:spPr>
        <p:txBody>
          <a:bodyPr wrap="square">
            <a:spAutoFit/>
          </a:bodyPr>
          <a:lstStyle/>
          <a:p>
            <a:endParaRPr lang="en-US" sz="1200" dirty="0"/>
          </a:p>
          <a:p>
            <a:pPr marL="171450" indent="-171450">
              <a:buFont typeface="Arial" panose="020B0604020202020204" pitchFamily="34" charset="0"/>
              <a:buChar char="•"/>
            </a:pPr>
            <a:r>
              <a:rPr lang="en-US" sz="1200" dirty="0"/>
              <a:t>Click on                      to create a new Locator type and Icon from drop down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Identify Locator Type (Traffic Control) and select desired Locator Image then click save.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Once completed new Locator properties can be edited on main Locator Registration Page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p:txBody>
      </p:sp>
      <p:pic>
        <p:nvPicPr>
          <p:cNvPr id="23" name="Picture 22">
            <a:extLst>
              <a:ext uri="{FF2B5EF4-FFF2-40B4-BE49-F238E27FC236}">
                <a16:creationId xmlns:a16="http://schemas.microsoft.com/office/drawing/2014/main" id="{147FF43F-B74D-4BA9-BE96-3926E9C6032D}"/>
              </a:ext>
            </a:extLst>
          </p:cNvPr>
          <p:cNvPicPr>
            <a:picLocks noChangeAspect="1"/>
          </p:cNvPicPr>
          <p:nvPr/>
        </p:nvPicPr>
        <p:blipFill rotWithShape="1">
          <a:blip r:embed="rId8"/>
          <a:srcRect l="5436" t="16513" r="4570" b="18370"/>
          <a:stretch/>
        </p:blipFill>
        <p:spPr>
          <a:xfrm>
            <a:off x="5423404" y="5114900"/>
            <a:ext cx="720531" cy="161657"/>
          </a:xfrm>
          <a:prstGeom prst="rect">
            <a:avLst/>
          </a:prstGeom>
        </p:spPr>
      </p:pic>
      <p:pic>
        <p:nvPicPr>
          <p:cNvPr id="24" name="Picture 23">
            <a:extLst>
              <a:ext uri="{FF2B5EF4-FFF2-40B4-BE49-F238E27FC236}">
                <a16:creationId xmlns:a16="http://schemas.microsoft.com/office/drawing/2014/main" id="{B91F4133-28BC-499B-A687-62C6498E2A03}"/>
              </a:ext>
            </a:extLst>
          </p:cNvPr>
          <p:cNvPicPr>
            <a:picLocks noChangeAspect="1"/>
          </p:cNvPicPr>
          <p:nvPr/>
        </p:nvPicPr>
        <p:blipFill rotWithShape="1">
          <a:blip r:embed="rId9"/>
          <a:srcRect l="8441" t="6205" r="2898"/>
          <a:stretch/>
        </p:blipFill>
        <p:spPr>
          <a:xfrm>
            <a:off x="7521628" y="5195729"/>
            <a:ext cx="1676151" cy="1839268"/>
          </a:xfrm>
          <a:prstGeom prst="rect">
            <a:avLst/>
          </a:prstGeom>
        </p:spPr>
      </p:pic>
      <p:sp>
        <p:nvSpPr>
          <p:cNvPr id="27" name="Rectangle 26">
            <a:extLst>
              <a:ext uri="{FF2B5EF4-FFF2-40B4-BE49-F238E27FC236}">
                <a16:creationId xmlns:a16="http://schemas.microsoft.com/office/drawing/2014/main" id="{DAFD7A11-F040-4B25-B6A8-11261BFAF167}"/>
              </a:ext>
            </a:extLst>
          </p:cNvPr>
          <p:cNvSpPr/>
          <p:nvPr/>
        </p:nvSpPr>
        <p:spPr>
          <a:xfrm>
            <a:off x="4654656" y="3637842"/>
            <a:ext cx="2462027" cy="1938992"/>
          </a:xfrm>
          <a:prstGeom prst="rect">
            <a:avLst/>
          </a:prstGeom>
        </p:spPr>
        <p:txBody>
          <a:bodyPr wrap="square">
            <a:spAutoFit/>
          </a:bodyPr>
          <a:lstStyle/>
          <a:p>
            <a:pPr marL="171450" indent="-171450">
              <a:buFont typeface="Arial" panose="020B0604020202020204" pitchFamily="34" charset="0"/>
              <a:buChar char="•"/>
            </a:pPr>
            <a:r>
              <a:rPr lang="en-US" sz="1200" dirty="0"/>
              <a:t>Click on                        to view current Locator Types associated with the Organization.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Current Locator Types will be displayed along with additional Locator Icons available for use.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36733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EC9E4E-F5EB-40E2-BE4B-D4C3C8410422}"/>
              </a:ext>
            </a:extLst>
          </p:cNvPr>
          <p:cNvGrpSpPr/>
          <p:nvPr/>
        </p:nvGrpSpPr>
        <p:grpSpPr>
          <a:xfrm>
            <a:off x="73686" y="72627"/>
            <a:ext cx="9433508" cy="848302"/>
            <a:chOff x="73686" y="72627"/>
            <a:chExt cx="9433508" cy="848302"/>
          </a:xfrm>
        </p:grpSpPr>
        <p:pic>
          <p:nvPicPr>
            <p:cNvPr id="3" name="Picture 2">
              <a:extLst>
                <a:ext uri="{FF2B5EF4-FFF2-40B4-BE49-F238E27FC236}">
                  <a16:creationId xmlns:a16="http://schemas.microsoft.com/office/drawing/2014/main" id="{AE07986D-A083-4832-BBC8-9497CB7DB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6" y="72627"/>
              <a:ext cx="4528794" cy="848302"/>
            </a:xfrm>
            <a:prstGeom prst="rect">
              <a:avLst/>
            </a:prstGeom>
          </p:spPr>
        </p:pic>
        <p:sp>
          <p:nvSpPr>
            <p:cNvPr id="4" name="TextBox 3">
              <a:extLst>
                <a:ext uri="{FF2B5EF4-FFF2-40B4-BE49-F238E27FC236}">
                  <a16:creationId xmlns:a16="http://schemas.microsoft.com/office/drawing/2014/main" id="{5C03A954-07E5-4E6E-B212-B3BD050C3ECB}"/>
                </a:ext>
              </a:extLst>
            </p:cNvPr>
            <p:cNvSpPr txBox="1"/>
            <p:nvPr/>
          </p:nvSpPr>
          <p:spPr>
            <a:xfrm>
              <a:off x="4622800" y="233679"/>
              <a:ext cx="4884394" cy="553998"/>
            </a:xfrm>
            <a:prstGeom prst="rect">
              <a:avLst/>
            </a:prstGeom>
            <a:noFill/>
          </p:spPr>
          <p:txBody>
            <a:bodyPr wrap="square" rtlCol="0">
              <a:spAutoFit/>
            </a:bodyPr>
            <a:lstStyle/>
            <a:p>
              <a:r>
                <a:rPr lang="en-US" sz="3000" dirty="0"/>
                <a:t>LOCATOR QUICK START GUIDE</a:t>
              </a:r>
            </a:p>
          </p:txBody>
        </p:sp>
        <p:cxnSp>
          <p:nvCxnSpPr>
            <p:cNvPr id="5" name="Straight Connector 4">
              <a:extLst>
                <a:ext uri="{FF2B5EF4-FFF2-40B4-BE49-F238E27FC236}">
                  <a16:creationId xmlns:a16="http://schemas.microsoft.com/office/drawing/2014/main" id="{8A080683-2010-46EC-8FB9-C9C2F9BC8F84}"/>
                </a:ext>
              </a:extLst>
            </p:cNvPr>
            <p:cNvCxnSpPr>
              <a:cxnSpLocks/>
            </p:cNvCxnSpPr>
            <p:nvPr/>
          </p:nvCxnSpPr>
          <p:spPr>
            <a:xfrm>
              <a:off x="4572000" y="900609"/>
              <a:ext cx="48843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B2BAE56-B1C1-4F61-92C6-19CB56CE8DCC}"/>
                </a:ext>
              </a:extLst>
            </p:cNvPr>
            <p:cNvCxnSpPr>
              <a:cxnSpLocks/>
            </p:cNvCxnSpPr>
            <p:nvPr/>
          </p:nvCxnSpPr>
          <p:spPr>
            <a:xfrm>
              <a:off x="4541520" y="87809"/>
              <a:ext cx="48843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71F82620-7AD6-44BF-887A-8055968A148F}"/>
              </a:ext>
            </a:extLst>
          </p:cNvPr>
          <p:cNvPicPr>
            <a:picLocks noChangeAspect="1"/>
          </p:cNvPicPr>
          <p:nvPr/>
        </p:nvPicPr>
        <p:blipFill>
          <a:blip r:embed="rId3"/>
          <a:stretch>
            <a:fillRect/>
          </a:stretch>
        </p:blipFill>
        <p:spPr>
          <a:xfrm>
            <a:off x="3197047" y="1003601"/>
            <a:ext cx="1073473" cy="2121917"/>
          </a:xfrm>
          <a:prstGeom prst="rect">
            <a:avLst/>
          </a:prstGeom>
        </p:spPr>
      </p:pic>
      <p:pic>
        <p:nvPicPr>
          <p:cNvPr id="8" name="Picture 7">
            <a:extLst>
              <a:ext uri="{FF2B5EF4-FFF2-40B4-BE49-F238E27FC236}">
                <a16:creationId xmlns:a16="http://schemas.microsoft.com/office/drawing/2014/main" id="{54834260-C7E6-49E8-8BEF-E7BB0294427E}"/>
              </a:ext>
            </a:extLst>
          </p:cNvPr>
          <p:cNvPicPr>
            <a:picLocks noChangeAspect="1"/>
          </p:cNvPicPr>
          <p:nvPr/>
        </p:nvPicPr>
        <p:blipFill rotWithShape="1">
          <a:blip r:embed="rId4"/>
          <a:srcRect l="34596" r="35074" b="73760"/>
          <a:stretch/>
        </p:blipFill>
        <p:spPr>
          <a:xfrm>
            <a:off x="2067238" y="3417968"/>
            <a:ext cx="1988028" cy="716189"/>
          </a:xfrm>
          <a:prstGeom prst="rect">
            <a:avLst/>
          </a:prstGeom>
        </p:spPr>
      </p:pic>
      <p:pic>
        <p:nvPicPr>
          <p:cNvPr id="9" name="Picture 8">
            <a:extLst>
              <a:ext uri="{FF2B5EF4-FFF2-40B4-BE49-F238E27FC236}">
                <a16:creationId xmlns:a16="http://schemas.microsoft.com/office/drawing/2014/main" id="{803A9C57-2B4B-40F6-B267-F5AEC315C5CF}"/>
              </a:ext>
            </a:extLst>
          </p:cNvPr>
          <p:cNvPicPr>
            <a:picLocks noChangeAspect="1"/>
          </p:cNvPicPr>
          <p:nvPr/>
        </p:nvPicPr>
        <p:blipFill>
          <a:blip r:embed="rId5"/>
          <a:stretch>
            <a:fillRect/>
          </a:stretch>
        </p:blipFill>
        <p:spPr>
          <a:xfrm>
            <a:off x="289090" y="4991618"/>
            <a:ext cx="4282910" cy="2035092"/>
          </a:xfrm>
          <a:prstGeom prst="rect">
            <a:avLst/>
          </a:prstGeom>
        </p:spPr>
      </p:pic>
      <p:pic>
        <p:nvPicPr>
          <p:cNvPr id="10" name="Picture 9">
            <a:extLst>
              <a:ext uri="{FF2B5EF4-FFF2-40B4-BE49-F238E27FC236}">
                <a16:creationId xmlns:a16="http://schemas.microsoft.com/office/drawing/2014/main" id="{E4A0C1AE-BAD4-46F5-9EE1-DE3BD64EDE87}"/>
              </a:ext>
            </a:extLst>
          </p:cNvPr>
          <p:cNvPicPr>
            <a:picLocks noChangeAspect="1"/>
          </p:cNvPicPr>
          <p:nvPr/>
        </p:nvPicPr>
        <p:blipFill>
          <a:blip r:embed="rId6"/>
          <a:stretch>
            <a:fillRect/>
          </a:stretch>
        </p:blipFill>
        <p:spPr>
          <a:xfrm>
            <a:off x="5396985" y="1874250"/>
            <a:ext cx="2732866" cy="1342511"/>
          </a:xfrm>
          <a:prstGeom prst="rect">
            <a:avLst/>
          </a:prstGeom>
        </p:spPr>
      </p:pic>
      <p:sp>
        <p:nvSpPr>
          <p:cNvPr id="12" name="TextBox 11">
            <a:extLst>
              <a:ext uri="{FF2B5EF4-FFF2-40B4-BE49-F238E27FC236}">
                <a16:creationId xmlns:a16="http://schemas.microsoft.com/office/drawing/2014/main" id="{0B5FD1AE-850F-439E-AEF2-FA5CCF5ADFA6}"/>
              </a:ext>
            </a:extLst>
          </p:cNvPr>
          <p:cNvSpPr txBox="1"/>
          <p:nvPr/>
        </p:nvSpPr>
        <p:spPr>
          <a:xfrm>
            <a:off x="144806" y="1133832"/>
            <a:ext cx="2916446" cy="4401205"/>
          </a:xfrm>
          <a:prstGeom prst="rect">
            <a:avLst/>
          </a:prstGeom>
          <a:noFill/>
        </p:spPr>
        <p:txBody>
          <a:bodyPr wrap="square" rtlCol="0">
            <a:spAutoFit/>
          </a:bodyPr>
          <a:lstStyle/>
          <a:p>
            <a:r>
              <a:rPr lang="en-US" sz="1400" b="1" dirty="0"/>
              <a:t>Adding COBRA Locators to Incident.</a:t>
            </a:r>
          </a:p>
          <a:p>
            <a:endParaRPr lang="en-US" sz="1400" b="1" dirty="0"/>
          </a:p>
          <a:p>
            <a:pPr marL="171450" indent="-171450">
              <a:buFont typeface="Arial" panose="020B0604020202020204" pitchFamily="34" charset="0"/>
              <a:buChar char="•"/>
            </a:pPr>
            <a:r>
              <a:rPr lang="en-US" sz="1200" dirty="0"/>
              <a:t>Locators can be added to specific Incidents. </a:t>
            </a:r>
          </a:p>
          <a:p>
            <a:pPr marL="171450" indent="-171450">
              <a:buFont typeface="Arial" panose="020B0604020202020204" pitchFamily="34" charset="0"/>
              <a:buChar char="•"/>
            </a:pPr>
            <a:r>
              <a:rPr lang="en-US" sz="1200" dirty="0"/>
              <a:t>Log on to COBRA and select desired Incident</a:t>
            </a:r>
          </a:p>
          <a:p>
            <a:pPr marL="171450" indent="-171450">
              <a:buFont typeface="Arial" panose="020B0604020202020204" pitchFamily="34" charset="0"/>
              <a:buChar char="•"/>
            </a:pPr>
            <a:r>
              <a:rPr lang="en-US" sz="1200" dirty="0"/>
              <a:t>Once in an active Incident Select Threats then select Locators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If no Locators have been added a prompt will ask if add them</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p:txBody>
      </p:sp>
      <p:sp>
        <p:nvSpPr>
          <p:cNvPr id="14" name="Rectangle 13">
            <a:extLst>
              <a:ext uri="{FF2B5EF4-FFF2-40B4-BE49-F238E27FC236}">
                <a16:creationId xmlns:a16="http://schemas.microsoft.com/office/drawing/2014/main" id="{42A1C9B6-FA97-4400-B92D-E5B15BCA8DA9}"/>
              </a:ext>
            </a:extLst>
          </p:cNvPr>
          <p:cNvSpPr/>
          <p:nvPr/>
        </p:nvSpPr>
        <p:spPr>
          <a:xfrm>
            <a:off x="144806" y="4234273"/>
            <a:ext cx="4800600" cy="646331"/>
          </a:xfrm>
          <a:prstGeom prst="rect">
            <a:avLst/>
          </a:prstGeom>
        </p:spPr>
        <p:txBody>
          <a:bodyPr>
            <a:spAutoFit/>
          </a:bodyPr>
          <a:lstStyle/>
          <a:p>
            <a:pPr marL="171450" indent="-171450">
              <a:buFont typeface="Arial" panose="020B0604020202020204" pitchFamily="34" charset="0"/>
              <a:buChar char="•"/>
            </a:pPr>
            <a:r>
              <a:rPr lang="en-US" sz="1200" dirty="0"/>
              <a:t>A dialogue box will open indicating the Locators that are registered within the Organization.  Click on the Locator on the left. to add to the Incident.  Click on right Locator to remove from incident</a:t>
            </a:r>
          </a:p>
        </p:txBody>
      </p:sp>
      <p:sp>
        <p:nvSpPr>
          <p:cNvPr id="15" name="Rectangle 14">
            <a:extLst>
              <a:ext uri="{FF2B5EF4-FFF2-40B4-BE49-F238E27FC236}">
                <a16:creationId xmlns:a16="http://schemas.microsoft.com/office/drawing/2014/main" id="{8EC5D38D-E9C5-4C4C-9437-D4E8EAEBB96B}"/>
              </a:ext>
            </a:extLst>
          </p:cNvPr>
          <p:cNvSpPr/>
          <p:nvPr/>
        </p:nvSpPr>
        <p:spPr>
          <a:xfrm>
            <a:off x="4706594" y="1043253"/>
            <a:ext cx="4800600" cy="830997"/>
          </a:xfrm>
          <a:prstGeom prst="rect">
            <a:avLst/>
          </a:prstGeom>
        </p:spPr>
        <p:txBody>
          <a:bodyPr>
            <a:spAutoFit/>
          </a:bodyPr>
          <a:lstStyle/>
          <a:p>
            <a:pPr marL="171450" indent="-171450">
              <a:buFont typeface="Arial" panose="020B0604020202020204" pitchFamily="34" charset="0"/>
              <a:buChar char="•"/>
            </a:pPr>
            <a:r>
              <a:rPr lang="en-US" sz="1200" dirty="0"/>
              <a:t>Once Locators are active within the Incident they will appear in the Locators under the Threat Tool.  Time of Last Reading, Time of Last Position Read and Battery Level will displayed</a:t>
            </a:r>
          </a:p>
          <a:p>
            <a:pPr marL="171450" indent="-171450">
              <a:buFont typeface="Arial" panose="020B0604020202020204" pitchFamily="34" charset="0"/>
              <a:buChar char="•"/>
            </a:pPr>
            <a:r>
              <a:rPr lang="en-US" sz="1200" dirty="0"/>
              <a:t>Click on the blue globe to immediately view Locator on Map</a:t>
            </a:r>
          </a:p>
        </p:txBody>
      </p:sp>
      <p:sp>
        <p:nvSpPr>
          <p:cNvPr id="16" name="Rectangle 15">
            <a:extLst>
              <a:ext uri="{FF2B5EF4-FFF2-40B4-BE49-F238E27FC236}">
                <a16:creationId xmlns:a16="http://schemas.microsoft.com/office/drawing/2014/main" id="{362B2AA5-F1B9-44D9-852C-16B99BF68FFB}"/>
              </a:ext>
            </a:extLst>
          </p:cNvPr>
          <p:cNvSpPr/>
          <p:nvPr/>
        </p:nvSpPr>
        <p:spPr>
          <a:xfrm>
            <a:off x="4706594" y="3189103"/>
            <a:ext cx="4800600" cy="276999"/>
          </a:xfrm>
          <a:prstGeom prst="rect">
            <a:avLst/>
          </a:prstGeom>
        </p:spPr>
        <p:txBody>
          <a:bodyPr>
            <a:spAutoFit/>
          </a:bodyPr>
          <a:lstStyle/>
          <a:p>
            <a:pPr marL="171450" indent="-171450">
              <a:buFont typeface="Arial" panose="020B0604020202020204" pitchFamily="34" charset="0"/>
              <a:buChar char="•"/>
            </a:pPr>
            <a:r>
              <a:rPr lang="en-US" sz="1200" dirty="0"/>
              <a:t>Locator History can be downloaded for review in other GIS programs</a:t>
            </a:r>
          </a:p>
        </p:txBody>
      </p:sp>
      <p:pic>
        <p:nvPicPr>
          <p:cNvPr id="17" name="Picture 16">
            <a:extLst>
              <a:ext uri="{FF2B5EF4-FFF2-40B4-BE49-F238E27FC236}">
                <a16:creationId xmlns:a16="http://schemas.microsoft.com/office/drawing/2014/main" id="{DCFFB9B7-69C9-44E3-A898-FF5658DA466E}"/>
              </a:ext>
            </a:extLst>
          </p:cNvPr>
          <p:cNvPicPr>
            <a:picLocks noChangeAspect="1"/>
          </p:cNvPicPr>
          <p:nvPr/>
        </p:nvPicPr>
        <p:blipFill rotWithShape="1">
          <a:blip r:embed="rId7"/>
          <a:srcRect l="73047" b="52729"/>
          <a:stretch/>
        </p:blipFill>
        <p:spPr>
          <a:xfrm>
            <a:off x="7014197" y="3548417"/>
            <a:ext cx="2376491" cy="1741529"/>
          </a:xfrm>
          <a:prstGeom prst="rect">
            <a:avLst/>
          </a:prstGeom>
        </p:spPr>
      </p:pic>
      <p:sp>
        <p:nvSpPr>
          <p:cNvPr id="18" name="Rectangle 17">
            <a:extLst>
              <a:ext uri="{FF2B5EF4-FFF2-40B4-BE49-F238E27FC236}">
                <a16:creationId xmlns:a16="http://schemas.microsoft.com/office/drawing/2014/main" id="{A7481360-3E9E-4F3A-A2A1-D9E470E9FBD1}"/>
              </a:ext>
            </a:extLst>
          </p:cNvPr>
          <p:cNvSpPr/>
          <p:nvPr/>
        </p:nvSpPr>
        <p:spPr>
          <a:xfrm>
            <a:off x="4706594" y="3520347"/>
            <a:ext cx="2376491" cy="1754326"/>
          </a:xfrm>
          <a:prstGeom prst="rect">
            <a:avLst/>
          </a:prstGeom>
        </p:spPr>
        <p:txBody>
          <a:bodyPr wrap="square">
            <a:spAutoFit/>
          </a:bodyPr>
          <a:lstStyle/>
          <a:p>
            <a:pPr marL="171450" indent="-171450">
              <a:buFont typeface="Arial" panose="020B0604020202020204" pitchFamily="34" charset="0"/>
              <a:buChar char="•"/>
            </a:pPr>
            <a:r>
              <a:rPr lang="en-US" sz="1200" dirty="0"/>
              <a:t>Locators can be viewed on the Map by selecting the Locator Icon on the tool bar.  Locators can be turned on/off, Zoom to Location and Toggle Locator History</a:t>
            </a:r>
          </a:p>
          <a:p>
            <a:pPr marL="171450" indent="-171450">
              <a:buFont typeface="Arial" panose="020B0604020202020204" pitchFamily="34" charset="0"/>
              <a:buChar char="•"/>
            </a:pPr>
            <a:r>
              <a:rPr lang="en-US" sz="1200" dirty="0"/>
              <a:t>Locator History will display Locator tracking on the Map for specified Locator (shown below)</a:t>
            </a:r>
          </a:p>
        </p:txBody>
      </p:sp>
      <p:pic>
        <p:nvPicPr>
          <p:cNvPr id="19" name="Picture 18">
            <a:extLst>
              <a:ext uri="{FF2B5EF4-FFF2-40B4-BE49-F238E27FC236}">
                <a16:creationId xmlns:a16="http://schemas.microsoft.com/office/drawing/2014/main" id="{EA47F9B2-9172-460D-877C-5A87CDE11B3F}"/>
              </a:ext>
            </a:extLst>
          </p:cNvPr>
          <p:cNvPicPr>
            <a:picLocks noChangeAspect="1"/>
          </p:cNvPicPr>
          <p:nvPr/>
        </p:nvPicPr>
        <p:blipFill rotWithShape="1">
          <a:blip r:embed="rId8"/>
          <a:srcRect t="9271" b="7136"/>
          <a:stretch/>
        </p:blipFill>
        <p:spPr>
          <a:xfrm>
            <a:off x="4965482" y="5535037"/>
            <a:ext cx="4282911" cy="1546484"/>
          </a:xfrm>
          <a:prstGeom prst="rect">
            <a:avLst/>
          </a:prstGeom>
        </p:spPr>
      </p:pic>
    </p:spTree>
    <p:extLst>
      <p:ext uri="{BB962C8B-B14F-4D97-AF65-F5344CB8AC3E}">
        <p14:creationId xmlns:p14="http://schemas.microsoft.com/office/powerpoint/2010/main" val="26295726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5788</TotalTime>
  <Words>321</Words>
  <Application>Microsoft Office PowerPoint</Application>
  <PresentationFormat>Custom</PresentationFormat>
  <Paragraphs>76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Zent</dc:creator>
  <cp:lastModifiedBy>Thomas Bull</cp:lastModifiedBy>
  <cp:revision>33</cp:revision>
  <dcterms:created xsi:type="dcterms:W3CDTF">2019-05-09T19:49:28Z</dcterms:created>
  <dcterms:modified xsi:type="dcterms:W3CDTF">2019-05-14T07:53:58Z</dcterms:modified>
</cp:coreProperties>
</file>